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86" r:id="rId6"/>
    <p:sldId id="287" r:id="rId7"/>
    <p:sldId id="262" r:id="rId8"/>
    <p:sldId id="263" r:id="rId9"/>
    <p:sldId id="265" r:id="rId10"/>
    <p:sldId id="266" r:id="rId11"/>
    <p:sldId id="268" r:id="rId12"/>
    <p:sldId id="269" r:id="rId13"/>
    <p:sldId id="271" r:id="rId14"/>
    <p:sldId id="272" r:id="rId15"/>
    <p:sldId id="274" r:id="rId16"/>
    <p:sldId id="275" r:id="rId17"/>
    <p:sldId id="277" r:id="rId18"/>
    <p:sldId id="278" r:id="rId19"/>
    <p:sldId id="280" r:id="rId20"/>
    <p:sldId id="281" r:id="rId21"/>
    <p:sldId id="283" r:id="rId22"/>
    <p:sldId id="284" r:id="rId23"/>
    <p:sldId id="292" r:id="rId24"/>
    <p:sldId id="289" r:id="rId25"/>
    <p:sldId id="290" r:id="rId26"/>
    <p:sldId id="291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80"/>
    <a:srgbClr val="FF0000"/>
    <a:srgbClr val="FF8000"/>
    <a:srgbClr val="000080"/>
    <a:srgbClr val="800000"/>
    <a:srgbClr val="008000"/>
    <a:srgbClr val="8040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2" autoAdjust="0"/>
    <p:restoredTop sz="94729" autoAdjust="0"/>
  </p:normalViewPr>
  <p:slideViewPr>
    <p:cSldViewPr>
      <p:cViewPr varScale="1">
        <p:scale>
          <a:sx n="75" d="100"/>
          <a:sy n="75" d="100"/>
        </p:scale>
        <p:origin x="-101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AE08BB-8AA8-4E1A-9BF5-B500B653C2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DB0C5D-9649-4C77-8F12-549693AB539D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7FE991-5E0C-4221-B3B2-B64F037B0C65}" type="slidenum">
              <a:rPr lang="en-US"/>
              <a:pPr/>
              <a:t>10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BAB0D4-052E-4A05-825C-EAAE986F05BB}" type="slidenum">
              <a:rPr lang="en-US"/>
              <a:pPr/>
              <a:t>11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0B40E-F418-4644-986F-23D6927CC413}" type="slidenum">
              <a:rPr lang="en-US"/>
              <a:pPr/>
              <a:t>12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6B090A-4699-42DE-BBD9-B1228C25D6A6}" type="slidenum">
              <a:rPr lang="en-US"/>
              <a:pPr/>
              <a:t>13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F14690-6CEA-400A-92F1-5FF4F3782873}" type="slidenum">
              <a:rPr lang="en-US"/>
              <a:pPr/>
              <a:t>14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38D6A-F143-4692-8E5A-03FEAE3D657A}" type="slidenum">
              <a:rPr lang="en-US"/>
              <a:pPr/>
              <a:t>15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461F31-9F10-4B67-BB23-2E157C3B78AA}" type="slidenum">
              <a:rPr lang="en-US"/>
              <a:pPr/>
              <a:t>16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AD2C97-1637-4EFB-8CF7-1460BC39C504}" type="slidenum">
              <a:rPr lang="en-US"/>
              <a:pPr/>
              <a:t>17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0353F-2580-4EC0-B5A0-055BC96CC411}" type="slidenum">
              <a:rPr lang="en-US"/>
              <a:pPr/>
              <a:t>18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113A22-0E14-4A4E-8F72-2CE36DC003BE}" type="slidenum">
              <a:rPr lang="en-US"/>
              <a:pPr/>
              <a:t>19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8EB80F-7BFC-418A-B7AF-B3D4F0AD181E}" type="slidenum">
              <a:rPr lang="en-US"/>
              <a:pPr/>
              <a:t>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9515D0-4480-478C-B334-A0983433044A}" type="slidenum">
              <a:rPr lang="en-US"/>
              <a:pPr/>
              <a:t>20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269239-D13E-4F56-AF77-B360845C85E0}" type="slidenum">
              <a:rPr lang="en-US"/>
              <a:pPr/>
              <a:t>21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430DE2-5AB2-43F8-8215-560A60DC40AF}" type="slidenum">
              <a:rPr lang="en-US"/>
              <a:pPr/>
              <a:t>22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4128AB-E5C0-47FD-82C7-A67C24C83E59}" type="slidenum">
              <a:rPr lang="en-US"/>
              <a:pPr/>
              <a:t>23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49249-DA37-4F01-9A6A-3FAD6A9A84A3}" type="slidenum">
              <a:rPr lang="en-US"/>
              <a:pPr/>
              <a:t>24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023E0-FB42-4D97-86E5-925886538A87}" type="slidenum">
              <a:rPr lang="en-US"/>
              <a:pPr/>
              <a:t>25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87FDCB-74C2-4721-A95C-155339FEB19D}" type="slidenum">
              <a:rPr lang="en-US"/>
              <a:pPr/>
              <a:t>26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9E155-D193-4B5E-A088-5EED5D17B95E}" type="slidenum">
              <a:rPr lang="en-US"/>
              <a:pPr/>
              <a:t>3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51B239-E71A-43A8-ACD4-196AECBD7C68}" type="slidenum">
              <a:rPr lang="en-US"/>
              <a:pPr/>
              <a:t>4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6777D7-408E-4677-B8A0-12AB93811B1F}" type="slidenum">
              <a:rPr lang="en-US"/>
              <a:pPr/>
              <a:t>5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49D14-41EE-4F5B-9078-1C98544A4315}" type="slidenum">
              <a:rPr lang="en-US"/>
              <a:pPr/>
              <a:t>6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2F0A13-5B28-40D3-9788-B66BCCD53B8A}" type="slidenum">
              <a:rPr lang="en-US"/>
              <a:pPr/>
              <a:t>7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E7693D-399A-45B1-878D-1B3BC1D1F51F}" type="slidenum">
              <a:rPr lang="en-US"/>
              <a:pPr/>
              <a:t>8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42879F-C748-4F1B-BC26-83F6A7B79B0C}" type="slidenum">
              <a:rPr lang="en-US"/>
              <a:pPr/>
              <a:t>9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6813" y="3886200"/>
            <a:ext cx="4267200" cy="2057400"/>
          </a:xfrm>
        </p:spPr>
        <p:txBody>
          <a:bodyPr/>
          <a:lstStyle>
            <a:lvl1pPr marL="0" indent="0" algn="ctr">
              <a:buFont typeface="Monotype Sorts" pitchFamily="1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CE445BC-4364-4C79-BE55-C6C0211846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8D16C-C6A6-4FE5-A856-DABE95AA0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752600"/>
            <a:ext cx="1943100" cy="3733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1752600"/>
            <a:ext cx="5676900" cy="3733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AB86F-DB72-4593-BE6A-23881246D5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6B33A-C209-41C8-9F88-A9BAA76F49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901E9-0509-4109-8DF6-ABC7C7E028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3124200"/>
            <a:ext cx="3810000" cy="236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3124200"/>
            <a:ext cx="3810000" cy="2362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4083C-3DB3-454F-B885-E3BF699553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34833-ACBD-4924-888C-967432E33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2F35E-F9DA-41F4-9004-C94E3E3102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35C0D-2A4F-45E4-BA3E-56282F3A9E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244BE-8F85-45C5-80B8-6AB47783DC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D20CB-4827-4E82-A4F2-8A3EDDE298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752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99962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3124200"/>
            <a:ext cx="7772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99962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400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fld id="{33F018B2-76CD-43B1-98E1-0A3AF22506A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  <a:ea typeface="ＭＳ Ｐゴシック" pitchFamily="1" charset="-128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  <a:ea typeface="ＭＳ Ｐゴシック" pitchFamily="1" charset="-128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  <a:ea typeface="ＭＳ Ｐゴシック" pitchFamily="1" charset="-128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  <a:ea typeface="ＭＳ Ｐゴシック" pitchFamily="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  <a:ea typeface="ＭＳ Ｐゴシック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  <a:ea typeface="ＭＳ Ｐゴシック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  <a:ea typeface="ＭＳ Ｐゴシック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  <a:ea typeface="ＭＳ Ｐゴシック" pitchFamily="1" charset="-128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lr>
          <a:srgbClr val="FFFF66"/>
        </a:buClr>
        <a:buSzPct val="75000"/>
        <a:buFont typeface="Monotype Sorts" pitchFamily="1" charset="2"/>
        <a:buChar char="/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lr>
          <a:srgbClr val="FF6666"/>
        </a:buClr>
        <a:buSzPct val="75000"/>
        <a:buFont typeface="Monotype Sorts" pitchFamily="1" charset="2"/>
        <a:buChar char="/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66CCFF"/>
        </a:buClr>
        <a:buSzPct val="75000"/>
        <a:buFont typeface="Monotype Sorts" pitchFamily="1" charset="2"/>
        <a:buChar char="/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0"/>
        </a:spcBef>
        <a:spcAft>
          <a:spcPct val="0"/>
        </a:spcAft>
        <a:buClr>
          <a:srgbClr val="80FF00"/>
        </a:buClr>
        <a:buSzPct val="75000"/>
        <a:buFont typeface="Monotype Sorts" pitchFamily="1" charset="2"/>
        <a:buChar char="/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0"/>
        </a:spcBef>
        <a:spcAft>
          <a:spcPct val="0"/>
        </a:spcAft>
        <a:buClr>
          <a:srgbClr val="FFCC66"/>
        </a:buClr>
        <a:buSzPct val="75000"/>
        <a:buFont typeface="Monotype Sorts" pitchFamily="1" charset="2"/>
        <a:buChar char="/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rgbClr val="FFCC66"/>
        </a:buClr>
        <a:buSzPct val="75000"/>
        <a:buFont typeface="Monotype Sorts" pitchFamily="1" charset="2"/>
        <a:buChar char="/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rgbClr val="FFCC66"/>
        </a:buClr>
        <a:buSzPct val="75000"/>
        <a:buFont typeface="Monotype Sorts" pitchFamily="1" charset="2"/>
        <a:buChar char="/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rgbClr val="FFCC66"/>
        </a:buClr>
        <a:buSzPct val="75000"/>
        <a:buFont typeface="Monotype Sorts" pitchFamily="1" charset="2"/>
        <a:buChar char="/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rgbClr val="FFCC66"/>
        </a:buClr>
        <a:buSzPct val="75000"/>
        <a:buFont typeface="Monotype Sorts" pitchFamily="1" charset="2"/>
        <a:buChar char="/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Are You Smarter </a:t>
            </a:r>
            <a:br>
              <a:rPr lang="en-US" dirty="0"/>
            </a:br>
            <a:r>
              <a:rPr lang="en-US" dirty="0"/>
              <a:t>Than a </a:t>
            </a: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Grader</a:t>
            </a:r>
            <a:r>
              <a:rPr lang="en-US" dirty="0"/>
              <a:t>?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971800" y="3733800"/>
            <a:ext cx="3048000" cy="1905000"/>
          </a:xfrm>
          <a:prstGeom prst="rect">
            <a:avLst/>
          </a:prstGeom>
          <a:solidFill>
            <a:schemeClr val="tx1"/>
          </a:solidFill>
          <a:ln w="152400" cmpd="tri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052" name="Picture 4" descr="5thGrad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3886200"/>
            <a:ext cx="1905000" cy="1477963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5th Grader Short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Earth Science Answer</a:t>
            </a: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A. the Richter Scale</a:t>
            </a:r>
            <a:endParaRPr lang="en-US" dirty="0"/>
          </a:p>
        </p:txBody>
      </p:sp>
      <p:sp>
        <p:nvSpPr>
          <p:cNvPr id="5939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 Science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Rain, snow, hail, and sleet are all types of what?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 Science Answer 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Precipitation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i="1" dirty="0" smtClean="0"/>
              <a:t>Precipitation is any product of the condensation of atmospheric water vapor that falls under gravity.</a:t>
            </a:r>
            <a:endParaRPr lang="en-US" sz="2800" i="1" dirty="0" smtClean="0"/>
          </a:p>
        </p:txBody>
      </p:sp>
      <p:sp>
        <p:nvSpPr>
          <p:cNvPr id="6451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 U.S. Geography</a:t>
            </a:r>
            <a:endParaRPr lang="en-US" dirty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How many state names begin with the letter “W?”</a:t>
            </a:r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a. 1</a:t>
            </a:r>
          </a:p>
          <a:p>
            <a:pPr>
              <a:buNone/>
            </a:pPr>
            <a:r>
              <a:rPr lang="en-US" dirty="0" smtClean="0"/>
              <a:t>	b. 2</a:t>
            </a:r>
          </a:p>
          <a:p>
            <a:pPr>
              <a:buNone/>
            </a:pPr>
            <a:r>
              <a:rPr lang="en-US" dirty="0" smtClean="0"/>
              <a:t>	c. 3</a:t>
            </a:r>
          </a:p>
          <a:p>
            <a:pPr>
              <a:buNone/>
            </a:pPr>
            <a:r>
              <a:rPr lang="en-US" dirty="0" smtClean="0"/>
              <a:t>	d.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 U.S. Geography Answer</a:t>
            </a:r>
            <a:endParaRPr lang="en-US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D. 4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i="1" dirty="0" smtClean="0"/>
              <a:t>Washington, West Virginia, Wyoming, and Wisconsin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 Art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Which of the following is one of Vincent Van Gogh’s most famous paintings?</a:t>
            </a:r>
            <a:endParaRPr lang="en-US" dirty="0"/>
          </a:p>
          <a:p>
            <a:pPr>
              <a:buNone/>
            </a:pPr>
            <a:r>
              <a:rPr lang="en-US" dirty="0" smtClean="0"/>
              <a:t>	a. The Yellow Flowers</a:t>
            </a:r>
          </a:p>
          <a:p>
            <a:pPr>
              <a:buNone/>
            </a:pPr>
            <a:r>
              <a:rPr lang="en-US" dirty="0" smtClean="0"/>
              <a:t>	b. Water Night</a:t>
            </a:r>
          </a:p>
          <a:p>
            <a:pPr>
              <a:buNone/>
            </a:pPr>
            <a:r>
              <a:rPr lang="en-US" dirty="0" smtClean="0"/>
              <a:t>	c. A Dream Watch</a:t>
            </a:r>
          </a:p>
          <a:p>
            <a:pPr>
              <a:buNone/>
            </a:pPr>
            <a:r>
              <a:rPr lang="en-US" dirty="0" smtClean="0"/>
              <a:t>	d. </a:t>
            </a:r>
            <a:r>
              <a:rPr lang="en-US" dirty="0" smtClean="0"/>
              <a:t>Starry </a:t>
            </a:r>
            <a:r>
              <a:rPr lang="en-US" dirty="0" smtClean="0"/>
              <a:t>Night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 Art Answer</a:t>
            </a:r>
            <a:endParaRPr lang="en-US" dirty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D. Starry Night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i="1" dirty="0" smtClean="0"/>
              <a:t>Starry Night is one of the most well known images in modern culture as well as the most replicated and sought after prints.</a:t>
            </a:r>
            <a:endParaRPr lang="en-US" sz="2800" i="1" dirty="0"/>
          </a:p>
        </p:txBody>
      </p:sp>
      <p:sp>
        <p:nvSpPr>
          <p:cNvPr id="7475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 Health</a:t>
            </a:r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True of False.</a:t>
            </a:r>
          </a:p>
          <a:p>
            <a:pPr>
              <a:buNone/>
            </a:pPr>
            <a:r>
              <a:rPr lang="en-US" dirty="0" smtClean="0"/>
              <a:t>	 The shoulder is a Hinge Joint.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 Health </a:t>
            </a:r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False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i="1" dirty="0" smtClean="0"/>
              <a:t>Hinge Joints are places in the human skeleton where the ends of bones meet and rotate, like an elbow.</a:t>
            </a:r>
            <a:endParaRPr lang="en-US" sz="2800" i="1" dirty="0"/>
          </a:p>
        </p:txBody>
      </p:sp>
      <p:sp>
        <p:nvSpPr>
          <p:cNvPr id="7987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 Life Science</a:t>
            </a:r>
            <a:endParaRPr lang="en-US" dirty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Which part of the plant makes the food?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a. leaves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b. roots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c. stem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d. petals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08000">
                <a:gamma/>
                <a:shade val="3922"/>
                <a:invGamma/>
              </a:srgbClr>
            </a:gs>
            <a:gs pos="50000">
              <a:srgbClr val="408000"/>
            </a:gs>
            <a:gs pos="100000">
              <a:srgbClr val="408000">
                <a:gamma/>
                <a:shade val="3922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228600"/>
            <a:ext cx="6858000" cy="1143000"/>
          </a:xfrm>
        </p:spPr>
        <p:txBody>
          <a:bodyPr/>
          <a:lstStyle/>
          <a:p>
            <a:r>
              <a:rPr lang="en-US" sz="3200" dirty="0"/>
              <a:t>Are You Smarter Than a </a:t>
            </a:r>
            <a:br>
              <a:rPr lang="en-US" sz="3200" dirty="0"/>
            </a:br>
            <a:r>
              <a:rPr lang="en-US" sz="3200" dirty="0" smtClean="0"/>
              <a:t>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</a:t>
            </a:r>
            <a:r>
              <a:rPr lang="en-US" sz="3200" dirty="0"/>
              <a:t>Grader?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6200" y="228600"/>
            <a:ext cx="1600200" cy="457200"/>
          </a:xfrm>
          <a:prstGeom prst="roundRect">
            <a:avLst/>
          </a:prstGeom>
          <a:solidFill>
            <a:srgbClr val="000080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1,000,000</a:t>
            </a:r>
            <a:endParaRPr lang="en-US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1676400" y="167640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3</a:t>
            </a:r>
            <a:r>
              <a:rPr lang="en-US" baseline="30000" dirty="0" smtClean="0">
                <a:solidFill>
                  <a:schemeClr val="hlink"/>
                </a:solidFill>
              </a:rPr>
              <a:t>rd</a:t>
            </a:r>
            <a:r>
              <a:rPr lang="en-US" dirty="0" smtClean="0">
                <a:solidFill>
                  <a:schemeClr val="hlink"/>
                </a:solidFill>
              </a:rPr>
              <a:t> Grade Math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5410200" y="167640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3</a:t>
            </a:r>
            <a:r>
              <a:rPr lang="en-US" baseline="30000" dirty="0" smtClean="0">
                <a:solidFill>
                  <a:schemeClr val="hlink"/>
                </a:solidFill>
              </a:rPr>
              <a:t>rd</a:t>
            </a:r>
            <a:r>
              <a:rPr lang="en-US" dirty="0" smtClean="0">
                <a:solidFill>
                  <a:schemeClr val="hlink"/>
                </a:solidFill>
              </a:rPr>
              <a:t> Grade Language Arts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1676400" y="264795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FF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3</a:t>
            </a:r>
            <a:r>
              <a:rPr lang="en-US" baseline="30000" dirty="0" smtClean="0">
                <a:solidFill>
                  <a:schemeClr val="hlink"/>
                </a:solidFill>
              </a:rPr>
              <a:t>rd</a:t>
            </a:r>
            <a:r>
              <a:rPr lang="en-US" dirty="0" smtClean="0">
                <a:solidFill>
                  <a:schemeClr val="hlink"/>
                </a:solidFill>
              </a:rPr>
              <a:t> Grade Geography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5410200" y="264795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FF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3</a:t>
            </a:r>
            <a:r>
              <a:rPr lang="en-US" baseline="30000" dirty="0" smtClean="0">
                <a:solidFill>
                  <a:schemeClr val="hlink"/>
                </a:solidFill>
              </a:rPr>
              <a:t>rd</a:t>
            </a:r>
            <a:r>
              <a:rPr lang="en-US" dirty="0" smtClean="0">
                <a:solidFill>
                  <a:schemeClr val="hlink"/>
                </a:solidFill>
              </a:rPr>
              <a:t> Grade Earth Science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1676400" y="361950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00008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2</a:t>
            </a:r>
            <a:r>
              <a:rPr lang="en-US" baseline="30000" dirty="0" smtClean="0">
                <a:solidFill>
                  <a:schemeClr val="hlink"/>
                </a:solidFill>
              </a:rPr>
              <a:t>nd</a:t>
            </a:r>
            <a:r>
              <a:rPr lang="en-US" dirty="0" smtClean="0">
                <a:solidFill>
                  <a:schemeClr val="hlink"/>
                </a:solidFill>
              </a:rPr>
              <a:t> Grade Science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5410200" y="361950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2</a:t>
            </a:r>
            <a:r>
              <a:rPr lang="en-US" baseline="30000" dirty="0" smtClean="0">
                <a:solidFill>
                  <a:schemeClr val="hlink"/>
                </a:solidFill>
              </a:rPr>
              <a:t>nd</a:t>
            </a:r>
            <a:r>
              <a:rPr lang="en-US" dirty="0" smtClean="0">
                <a:solidFill>
                  <a:schemeClr val="hlink"/>
                </a:solidFill>
              </a:rPr>
              <a:t> Grade U.S. Geography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1676400" y="459105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8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mtClean="0">
                <a:solidFill>
                  <a:schemeClr val="hlink"/>
                </a:solidFill>
              </a:rPr>
              <a:t>2</a:t>
            </a:r>
            <a:r>
              <a:rPr lang="en-US" baseline="30000" smtClean="0">
                <a:solidFill>
                  <a:schemeClr val="hlink"/>
                </a:solidFill>
              </a:rPr>
              <a:t>nd</a:t>
            </a:r>
            <a:r>
              <a:rPr lang="en-US" smtClean="0">
                <a:solidFill>
                  <a:schemeClr val="hlink"/>
                </a:solidFill>
              </a:rPr>
              <a:t> Grade Art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5410200" y="459105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2</a:t>
            </a:r>
            <a:r>
              <a:rPr lang="en-US" baseline="30000" dirty="0" smtClean="0">
                <a:solidFill>
                  <a:schemeClr val="hlink"/>
                </a:solidFill>
              </a:rPr>
              <a:t>nd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dirty="0" smtClean="0">
                <a:solidFill>
                  <a:schemeClr val="hlink"/>
                </a:solidFill>
              </a:rPr>
              <a:t>Grade Health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1676400" y="556260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008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1</a:t>
            </a:r>
            <a:r>
              <a:rPr lang="en-US" baseline="30000" dirty="0" smtClean="0">
                <a:solidFill>
                  <a:schemeClr val="hlink"/>
                </a:solidFill>
              </a:rPr>
              <a:t>st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dirty="0" smtClean="0">
                <a:solidFill>
                  <a:schemeClr val="hlink"/>
                </a:solidFill>
              </a:rPr>
              <a:t>Grade Life Science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5410200" y="5562600"/>
            <a:ext cx="3581400" cy="609600"/>
          </a:xfrm>
          <a:prstGeom prst="flowChartTerminator">
            <a:avLst/>
          </a:prstGeom>
          <a:solidFill>
            <a:srgbClr val="004080"/>
          </a:solidFill>
          <a:ln w="762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hlink"/>
                </a:solidFill>
              </a:rPr>
              <a:t>1</a:t>
            </a:r>
            <a:r>
              <a:rPr lang="en-US" baseline="30000" dirty="0" smtClean="0">
                <a:solidFill>
                  <a:schemeClr val="hlink"/>
                </a:solidFill>
              </a:rPr>
              <a:t>st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dirty="0" smtClean="0">
                <a:solidFill>
                  <a:schemeClr val="hlink"/>
                </a:solidFill>
              </a:rPr>
              <a:t>Grade English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165100" y="800100"/>
            <a:ext cx="1371600" cy="471488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500,000</a:t>
            </a:r>
            <a:endParaRPr lang="en-US" dirty="0">
              <a:solidFill>
                <a:srgbClr val="00408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152400" y="1387475"/>
            <a:ext cx="1371600" cy="471488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300,000</a:t>
            </a:r>
            <a:endParaRPr lang="en-US" dirty="0">
              <a:solidFill>
                <a:srgbClr val="00408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152400" y="1973263"/>
            <a:ext cx="1371600" cy="471487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175,000</a:t>
            </a:r>
            <a:endParaRPr lang="en-US" dirty="0">
              <a:solidFill>
                <a:srgbClr val="00408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152400" y="2560638"/>
            <a:ext cx="1371600" cy="471487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100,000</a:t>
            </a:r>
            <a:endParaRPr lang="en-US" dirty="0">
              <a:solidFill>
                <a:srgbClr val="00408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152400" y="3148013"/>
            <a:ext cx="1371600" cy="471487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50,000</a:t>
            </a:r>
            <a:endParaRPr lang="en-US" dirty="0">
              <a:solidFill>
                <a:srgbClr val="00408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152400" y="3733800"/>
            <a:ext cx="1371600" cy="471488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25,000</a:t>
            </a:r>
            <a:endParaRPr lang="en-US" dirty="0">
              <a:solidFill>
                <a:srgbClr val="00408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152400" y="4321175"/>
            <a:ext cx="1371600" cy="471488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10,000</a:t>
            </a:r>
            <a:endParaRPr lang="en-US" dirty="0">
              <a:solidFill>
                <a:srgbClr val="00408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152400" y="4906963"/>
            <a:ext cx="1371600" cy="471487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5,000</a:t>
            </a:r>
            <a:endParaRPr lang="en-US" dirty="0">
              <a:solidFill>
                <a:srgbClr val="00408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152400" y="5494338"/>
            <a:ext cx="1371600" cy="471487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2,000</a:t>
            </a:r>
            <a:endParaRPr lang="en-US" dirty="0">
              <a:solidFill>
                <a:srgbClr val="00408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21" name="Rectangle 2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" y="6081713"/>
            <a:ext cx="1371600" cy="471487"/>
          </a:xfrm>
          <a:prstGeom prst="roundRect">
            <a:avLst/>
          </a:prstGeom>
          <a:solidFill>
            <a:schemeClr val="hlink"/>
          </a:solidFill>
          <a:ln w="57150">
            <a:solidFill>
              <a:srgbClr val="004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chemeClr val="folHlink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1,000</a:t>
            </a:r>
            <a:endParaRPr lang="en-US" dirty="0">
              <a:solidFill>
                <a:schemeClr val="bg2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101600" cmpd="tri">
            <a:pattFill prst="divot">
              <a:fgClr>
                <a:srgbClr val="000000"/>
              </a:fgClr>
              <a:bgClr>
                <a:srgbClr val="804000"/>
              </a:bgClr>
            </a:patt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 Life Science </a:t>
            </a:r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A.  Leaves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i="1" dirty="0" smtClean="0"/>
              <a:t>Leaves can store food and water.</a:t>
            </a:r>
            <a:endParaRPr lang="en-US" sz="2800" i="1" dirty="0" smtClean="0"/>
          </a:p>
        </p:txBody>
      </p:sp>
      <p:sp>
        <p:nvSpPr>
          <p:cNvPr id="8499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 English</a:t>
            </a:r>
            <a:endParaRPr lang="en-US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How many nouns are in the following sentence?</a:t>
            </a:r>
          </a:p>
          <a:p>
            <a:pPr>
              <a:buNone/>
            </a:pPr>
            <a:r>
              <a:rPr lang="en-US" dirty="0" smtClean="0"/>
              <a:t>“A feather is in your cap.”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a. one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b. two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c. three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d. four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 English </a:t>
            </a:r>
            <a:r>
              <a:rPr lang="en-US" dirty="0" smtClean="0"/>
              <a:t>Answer </a:t>
            </a:r>
            <a:endParaRPr lang="en-US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B. Two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i="1" dirty="0" smtClean="0"/>
              <a:t>Feather and cap are nouns.</a:t>
            </a:r>
            <a:endParaRPr lang="en-US" sz="2800" i="1" dirty="0"/>
          </a:p>
        </p:txBody>
      </p:sp>
      <p:sp>
        <p:nvSpPr>
          <p:cNvPr id="9011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Million Dollar Question</a:t>
            </a:r>
            <a:br>
              <a:rPr lang="en-US" dirty="0"/>
            </a:br>
            <a:r>
              <a:rPr lang="en-US" dirty="0" smtClean="0"/>
              <a:t>Topic</a:t>
            </a:r>
            <a:endParaRPr lang="en-US" dirty="0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1" charset="2"/>
              <a:buNone/>
            </a:pPr>
            <a:endParaRPr lang="en-US" dirty="0" smtClean="0"/>
          </a:p>
          <a:p>
            <a:pPr algn="ctr">
              <a:buFont typeface="Monotype Sorts" pitchFamily="1" charset="2"/>
              <a:buNone/>
            </a:pPr>
            <a:r>
              <a:rPr lang="en-US" sz="4000" dirty="0" smtClean="0"/>
              <a:t>MATH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/>
              <a:t>1,000,000 Question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Justin bought 4 bags of oranges. If each bag has 12 oranges, then how many oranges are there altogether?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/>
              <a:t>1,000,000 Answer 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48 oranges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i="1" dirty="0" smtClean="0"/>
              <a:t>12*4= 48</a:t>
            </a:r>
            <a:endParaRPr lang="en-US" sz="2800" i="1" dirty="0" smtClean="0"/>
          </a:p>
        </p:txBody>
      </p:sp>
      <p:sp>
        <p:nvSpPr>
          <p:cNvPr id="11059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Thanks for Playing!</a:t>
            </a:r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2971800" y="3733800"/>
            <a:ext cx="3048000" cy="1905000"/>
          </a:xfrm>
          <a:prstGeom prst="rect">
            <a:avLst/>
          </a:prstGeom>
          <a:solidFill>
            <a:schemeClr val="tx1"/>
          </a:solidFill>
          <a:ln w="152400" cmpd="tri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2646" name="Picture 6" descr="5thGrad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3886200"/>
            <a:ext cx="1905000" cy="1477963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5th Grader Short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Math 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3505200"/>
          </a:xfrm>
        </p:spPr>
        <p:txBody>
          <a:bodyPr/>
          <a:lstStyle/>
          <a:p>
            <a:r>
              <a:rPr lang="en-US" dirty="0" smtClean="0"/>
              <a:t>Write the number 205 as a Roman numeral.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Math Answer 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CCV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i="1" dirty="0" smtClean="0"/>
              <a:t>C=Hundred</a:t>
            </a:r>
            <a:r>
              <a:rPr lang="en-US" sz="2400" i="1" smtClean="0"/>
              <a:t>, V=Five</a:t>
            </a:r>
            <a:endParaRPr lang="en-US" sz="2400" i="1"/>
          </a:p>
        </p:txBody>
      </p:sp>
      <p:sp>
        <p:nvSpPr>
          <p:cNvPr id="4915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3rd Grade Language Arts</a:t>
            </a:r>
            <a:endParaRPr lang="en-US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Which part of speech is the underlined word?</a:t>
            </a:r>
          </a:p>
          <a:p>
            <a:pPr lvl="1">
              <a:buNone/>
            </a:pPr>
            <a:r>
              <a:rPr lang="en-US" u="sng" dirty="0" smtClean="0"/>
              <a:t>Those </a:t>
            </a:r>
            <a:r>
              <a:rPr lang="en-US" dirty="0" smtClean="0"/>
              <a:t>shoes look very pretty on you.</a:t>
            </a:r>
          </a:p>
          <a:p>
            <a:pPr marL="971550" lvl="1" indent="-514350">
              <a:buNone/>
            </a:pPr>
            <a:endParaRPr lang="en-US" u="sng" dirty="0" smtClean="0"/>
          </a:p>
          <a:p>
            <a:pPr marL="971550" lvl="1" indent="-514350">
              <a:buNone/>
            </a:pPr>
            <a:r>
              <a:rPr lang="en-US" dirty="0" smtClean="0"/>
              <a:t>a. an adverb</a:t>
            </a:r>
          </a:p>
          <a:p>
            <a:pPr marL="971550" lvl="1" indent="-514350">
              <a:buNone/>
            </a:pPr>
            <a:r>
              <a:rPr lang="en-US" dirty="0" smtClean="0"/>
              <a:t>b. a </a:t>
            </a:r>
            <a:r>
              <a:rPr lang="en-US" dirty="0" smtClean="0"/>
              <a:t>pronoun</a:t>
            </a:r>
          </a:p>
          <a:p>
            <a:pPr marL="971550" lvl="1" indent="-514350">
              <a:buNone/>
            </a:pPr>
            <a:r>
              <a:rPr lang="en-US" dirty="0" smtClean="0"/>
              <a:t>c. an </a:t>
            </a:r>
            <a:r>
              <a:rPr lang="en-US" dirty="0" smtClean="0"/>
              <a:t>adjective</a:t>
            </a:r>
          </a:p>
          <a:p>
            <a:pPr marL="971550" lvl="1" indent="-514350">
              <a:buNone/>
            </a:pPr>
            <a:r>
              <a:rPr lang="en-US" dirty="0" smtClean="0"/>
              <a:t>d. </a:t>
            </a:r>
            <a:r>
              <a:rPr lang="en-US" dirty="0" smtClean="0"/>
              <a:t>proper noun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Language Arts </a:t>
            </a:r>
            <a:r>
              <a:rPr lang="en-US" dirty="0"/>
              <a:t>Answer 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C. an adjective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i="1" dirty="0" smtClean="0"/>
              <a:t>An adjective modifies nouns and pronouns.</a:t>
            </a:r>
            <a:endParaRPr lang="en-US" sz="2800" i="1" dirty="0"/>
          </a:p>
        </p:txBody>
      </p:sp>
      <p:sp>
        <p:nvSpPr>
          <p:cNvPr id="9523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Geography</a:t>
            </a:r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Charleston is the capital of which state?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a.  Kentucky (KY)</a:t>
            </a:r>
          </a:p>
          <a:p>
            <a:pPr>
              <a:buNone/>
            </a:pPr>
            <a:r>
              <a:rPr lang="en-US" dirty="0" smtClean="0"/>
              <a:t>	b.  South Carolina (SC)</a:t>
            </a:r>
          </a:p>
          <a:p>
            <a:pPr>
              <a:buNone/>
            </a:pPr>
            <a:r>
              <a:rPr lang="en-US" dirty="0" smtClean="0"/>
              <a:t>	c.  Virginia (VA)</a:t>
            </a:r>
          </a:p>
          <a:p>
            <a:pPr>
              <a:buNone/>
            </a:pPr>
            <a:r>
              <a:rPr lang="en-US" dirty="0" smtClean="0"/>
              <a:t>	d.  West Virginia (WV)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Geography Answer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505200"/>
          </a:xfrm>
        </p:spPr>
        <p:txBody>
          <a:bodyPr/>
          <a:lstStyle/>
          <a:p>
            <a:r>
              <a:rPr lang="en-US" dirty="0" smtClean="0"/>
              <a:t>South Carolina (SC) </a:t>
            </a:r>
            <a:endParaRPr lang="en-US" dirty="0"/>
          </a:p>
        </p:txBody>
      </p:sp>
      <p:sp>
        <p:nvSpPr>
          <p:cNvPr id="5427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257800"/>
            <a:ext cx="1219200" cy="685800"/>
          </a:xfrm>
          <a:prstGeom prst="actionButtonBlank">
            <a:avLst/>
          </a:prstGeom>
          <a:solidFill>
            <a:srgbClr val="C0C0C0"/>
          </a:solidFill>
          <a:ln w="25400">
            <a:solidFill>
              <a:srgbClr val="29292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Return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71600"/>
            <a:ext cx="7772400" cy="11430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 Earth Science</a:t>
            </a: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3505200"/>
          </a:xfrm>
        </p:spPr>
        <p:txBody>
          <a:bodyPr/>
          <a:lstStyle/>
          <a:p>
            <a:r>
              <a:rPr lang="en-US" dirty="0" smtClean="0"/>
              <a:t>Which of the following scales is used to measure earthquake intensity?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a. the Richter Scale</a:t>
            </a:r>
          </a:p>
          <a:p>
            <a:pPr>
              <a:buNone/>
            </a:pPr>
            <a:r>
              <a:rPr lang="en-US" dirty="0" smtClean="0"/>
              <a:t>	b. the Fujita Scale</a:t>
            </a:r>
          </a:p>
          <a:p>
            <a:pPr>
              <a:buNone/>
            </a:pPr>
            <a:r>
              <a:rPr lang="en-US" dirty="0" smtClean="0"/>
              <a:t>	c. the Beaufort Scale</a:t>
            </a:r>
          </a:p>
          <a:p>
            <a:pPr>
              <a:buNone/>
            </a:pPr>
            <a:r>
              <a:rPr lang="en-US" dirty="0" smtClean="0"/>
              <a:t>	d. the </a:t>
            </a:r>
            <a:r>
              <a:rPr lang="en-US" dirty="0" err="1" smtClean="0"/>
              <a:t>Saffir</a:t>
            </a:r>
            <a:r>
              <a:rPr lang="en-US" dirty="0" smtClean="0"/>
              <a:t>-Simpson Scale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lkboard">
  <a:themeElements>
    <a:clrScheme name="">
      <a:dk1>
        <a:srgbClr val="808080"/>
      </a:dk1>
      <a:lt1>
        <a:srgbClr val="FFFFFF"/>
      </a:lt1>
      <a:dk2>
        <a:srgbClr val="5C8564"/>
      </a:dk2>
      <a:lt2>
        <a:srgbClr val="FFFFFF"/>
      </a:lt2>
      <a:accent1>
        <a:srgbClr val="FFFF00"/>
      </a:accent1>
      <a:accent2>
        <a:srgbClr val="FF6666"/>
      </a:accent2>
      <a:accent3>
        <a:srgbClr val="B5C2B8"/>
      </a:accent3>
      <a:accent4>
        <a:srgbClr val="DADADA"/>
      </a:accent4>
      <a:accent5>
        <a:srgbClr val="FFFFAA"/>
      </a:accent5>
      <a:accent6>
        <a:srgbClr val="E75C5C"/>
      </a:accent6>
      <a:hlink>
        <a:srgbClr val="FFFFFF"/>
      </a:hlink>
      <a:folHlink>
        <a:srgbClr val="004080"/>
      </a:folHlink>
    </a:clrScheme>
    <a:fontScheme name="Chalkboard">
      <a:majorFont>
        <a:latin typeface="Comic Sans MS"/>
        <a:ea typeface="ＭＳ Ｐゴシック"/>
        <a:cs typeface=""/>
      </a:majorFont>
      <a:minorFont>
        <a:latin typeface="Comic Sans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Chalkboard 1">
        <a:dk1>
          <a:srgbClr val="808080"/>
        </a:dk1>
        <a:lt1>
          <a:srgbClr val="FFFFFF"/>
        </a:lt1>
        <a:dk2>
          <a:srgbClr val="5C8564"/>
        </a:dk2>
        <a:lt2>
          <a:srgbClr val="FFFFFF"/>
        </a:lt2>
        <a:accent1>
          <a:srgbClr val="86A1BF"/>
        </a:accent1>
        <a:accent2>
          <a:srgbClr val="FF6666"/>
        </a:accent2>
        <a:accent3>
          <a:srgbClr val="B5C2B8"/>
        </a:accent3>
        <a:accent4>
          <a:srgbClr val="DADADA"/>
        </a:accent4>
        <a:accent5>
          <a:srgbClr val="C3CDDC"/>
        </a:accent5>
        <a:accent6>
          <a:srgbClr val="E75C5C"/>
        </a:accent6>
        <a:hlink>
          <a:srgbClr val="80FF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2004:Templates:Presentations:Designs:Chalkboard</Template>
  <TotalTime>1065</TotalTime>
  <Words>463</Words>
  <Application>Microsoft PowerPoint</Application>
  <PresentationFormat>On-screen Show (4:3)</PresentationFormat>
  <Paragraphs>182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Chalkboard</vt:lpstr>
      <vt:lpstr>Are You Smarter  Than a 3rd Grader?</vt:lpstr>
      <vt:lpstr>Are You Smarter Than a  3rd Grader?</vt:lpstr>
      <vt:lpstr>3rd Grade Math </vt:lpstr>
      <vt:lpstr>3rd Grade Math Answer </vt:lpstr>
      <vt:lpstr>3rd Grade Language Arts</vt:lpstr>
      <vt:lpstr>3rd Grade Language Arts Answer </vt:lpstr>
      <vt:lpstr>3rd Grade Geography</vt:lpstr>
      <vt:lpstr>3rd Grade Geography Answer</vt:lpstr>
      <vt:lpstr>3rd Grade Earth Science</vt:lpstr>
      <vt:lpstr>3rd Grade Earth Science Answer</vt:lpstr>
      <vt:lpstr>2nd Grade Science</vt:lpstr>
      <vt:lpstr>2nd Grade Science Answer </vt:lpstr>
      <vt:lpstr>2nd Grade U.S. Geography</vt:lpstr>
      <vt:lpstr>2nd Grade U.S. Geography Answer</vt:lpstr>
      <vt:lpstr>2nd Grade Art</vt:lpstr>
      <vt:lpstr>2nd Grade Art Answer</vt:lpstr>
      <vt:lpstr>2nd Grade Health</vt:lpstr>
      <vt:lpstr>2nd Grade Health Answer</vt:lpstr>
      <vt:lpstr>1st Grade Life Science</vt:lpstr>
      <vt:lpstr>1st Grade Life Science Answer</vt:lpstr>
      <vt:lpstr>1st Grade English</vt:lpstr>
      <vt:lpstr>1st Grade English Answer </vt:lpstr>
      <vt:lpstr>Million Dollar Question Topic</vt:lpstr>
      <vt:lpstr>1,000,000 Question</vt:lpstr>
      <vt:lpstr>1,000,000 Answer </vt:lpstr>
      <vt:lpstr>Thanks for Playing!</vt:lpstr>
    </vt:vector>
  </TitlesOfParts>
  <Company>Gary Bodenschatz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Smarter  Than a 5th Grader?</dc:title>
  <dc:creator>Gary Bodenschatz</dc:creator>
  <cp:lastModifiedBy>jessica</cp:lastModifiedBy>
  <cp:revision>66</cp:revision>
  <dcterms:created xsi:type="dcterms:W3CDTF">2007-06-10T20:28:24Z</dcterms:created>
  <dcterms:modified xsi:type="dcterms:W3CDTF">2010-11-03T00:00:56Z</dcterms:modified>
</cp:coreProperties>
</file>